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3" r:id="rId2"/>
    <p:sldMasterId id="2147483666" r:id="rId3"/>
    <p:sldMasterId id="2147483679" r:id="rId4"/>
    <p:sldMasterId id="2147483692" r:id="rId5"/>
  </p:sldMasterIdLst>
  <p:notesMasterIdLst>
    <p:notesMasterId r:id="rId26"/>
  </p:notesMasterIdLst>
  <p:sldIdLst>
    <p:sldId id="583" r:id="rId6"/>
    <p:sldId id="598" r:id="rId7"/>
    <p:sldId id="606" r:id="rId8"/>
    <p:sldId id="582" r:id="rId9"/>
    <p:sldId id="595" r:id="rId10"/>
    <p:sldId id="596" r:id="rId11"/>
    <p:sldId id="600" r:id="rId12"/>
    <p:sldId id="532" r:id="rId13"/>
    <p:sldId id="531" r:id="rId14"/>
    <p:sldId id="533" r:id="rId15"/>
    <p:sldId id="578" r:id="rId16"/>
    <p:sldId id="580" r:id="rId17"/>
    <p:sldId id="597" r:id="rId18"/>
    <p:sldId id="525" r:id="rId19"/>
    <p:sldId id="526" r:id="rId20"/>
    <p:sldId id="601" r:id="rId21"/>
    <p:sldId id="603" r:id="rId22"/>
    <p:sldId id="605" r:id="rId23"/>
    <p:sldId id="584" r:id="rId24"/>
    <p:sldId id="608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6"/>
  </p:normalViewPr>
  <p:slideViewPr>
    <p:cSldViewPr showGuides="1">
      <p:cViewPr varScale="1">
        <p:scale>
          <a:sx n="55" d="100"/>
          <a:sy n="55" d="100"/>
        </p:scale>
        <p:origin x="16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77A7BD-A0B8-439D-BC56-770CE2BBA6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E5CA7B-45D5-4BC0-9ACA-2CE110C8C6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6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167188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numCol="1" anchor="t" anchorCtr="1" compatLnSpc="1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photo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167188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numCol="1" anchor="t" anchorCtr="1" compatLnSpc="1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photo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167188"/>
          </a:xfrm>
          <a:prstGeom prst="rect">
            <a:avLst/>
          </a:prstGeom>
          <a:solidFill>
            <a:schemeClr val="tx1"/>
          </a:solidFill>
        </p:spPr>
        <p:txBody>
          <a:bodyPr vert="horz" anchor="t" anchorCtr="1"/>
          <a:lstStyle>
            <a:lvl1pPr marL="0" indent="0" algn="ctr">
              <a:buFontTx/>
              <a:buNone/>
              <a:defRPr sz="129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421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21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21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21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21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21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21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21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21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21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9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add photo</a:t>
            </a: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6999" y="34290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315200" y="-4"/>
            <a:ext cx="1828800" cy="45719"/>
          </a:xfrm>
          <a:prstGeom prst="rect">
            <a:avLst/>
          </a:prstGeom>
          <a:solidFill>
            <a:srgbClr val="00A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4"/>
            <a:ext cx="1828800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34444" y="-5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97689" y="-6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68889" y="-5373"/>
            <a:ext cx="1828800" cy="4571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7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923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15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 userDrawn="1"/>
        </p:nvPicPr>
        <p:blipFill>
          <a:blip r:embed="rId2"/>
          <a:srcRect r="1193"/>
          <a:stretch>
            <a:fillRect/>
          </a:stretch>
        </p:blipFill>
        <p:spPr>
          <a:xfrm>
            <a:off x="17463" y="6361113"/>
            <a:ext cx="9144000" cy="51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9788" y="6480175"/>
            <a:ext cx="3749675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 Electoral and Boundaries Commission 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A35D87-9769-4045-866B-F416446662E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375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5273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8224" y="640534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1840" y="496518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4982" y="601783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E3A4F-8E49-404F-BAD6-FA3EFF6B1D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08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837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346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454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919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3304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523146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6999" y="34290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315200" y="-4"/>
            <a:ext cx="1828800" cy="45719"/>
          </a:xfrm>
          <a:prstGeom prst="rect">
            <a:avLst/>
          </a:prstGeom>
          <a:solidFill>
            <a:srgbClr val="00A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4"/>
            <a:ext cx="1828800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34444" y="-5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97689" y="-6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68889" y="-5373"/>
            <a:ext cx="1828800" cy="4571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72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799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8751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042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5265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8224" y="640534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1840" y="496518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4982" y="601783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E3A4F-8E49-404F-BAD6-FA3EFF6B1D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444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607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73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976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0351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54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52944"/>
      </p:ext>
    </p:extLst>
  </p:cSld>
  <p:clrMapOvr>
    <a:masterClrMapping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6999" y="34290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315200" y="-4"/>
            <a:ext cx="1828800" cy="45719"/>
          </a:xfrm>
          <a:prstGeom prst="rect">
            <a:avLst/>
          </a:prstGeom>
          <a:solidFill>
            <a:srgbClr val="00A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4"/>
            <a:ext cx="1828800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34444" y="-5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97689" y="-6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68889" y="-5373"/>
            <a:ext cx="1828800" cy="4571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57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704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023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571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373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8224" y="640534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1840" y="4965187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4982" y="601783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E3A4F-8E49-404F-BAD6-FA3EFF6B1D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824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6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943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39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679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136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1922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ndara" panose="020E0502030303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E48350-D0B7-4BA6-915C-BF91911E2B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/>
  <p:hf sldNum="0" hdr="0" ftr="0" dt="0"/>
  <p:txStyles>
    <p:titleStyle>
      <a:lvl1pPr algn="ctr" defTabSz="421005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100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</a:defRPr>
      </a:lvl2pPr>
      <a:lvl3pPr algn="ctr" defTabSz="42100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</a:defRPr>
      </a:lvl3pPr>
      <a:lvl4pPr algn="ctr" defTabSz="42100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</a:defRPr>
      </a:lvl4pPr>
      <a:lvl5pPr algn="ctr" defTabSz="42100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</a:defRPr>
      </a:lvl5pPr>
      <a:lvl6pPr marL="422275" algn="ctr" defTabSz="422275" rtl="0" fontAlgn="base">
        <a:spcBef>
          <a:spcPct val="0"/>
        </a:spcBef>
        <a:spcAft>
          <a:spcPct val="0"/>
        </a:spcAft>
        <a:defRPr sz="4060">
          <a:solidFill>
            <a:schemeClr val="tx1"/>
          </a:solidFill>
          <a:latin typeface="Arial" panose="020B0604020202020204" pitchFamily="34" charset="0"/>
        </a:defRPr>
      </a:lvl6pPr>
      <a:lvl7pPr marL="843915" algn="ctr" defTabSz="422275" rtl="0" fontAlgn="base">
        <a:spcBef>
          <a:spcPct val="0"/>
        </a:spcBef>
        <a:spcAft>
          <a:spcPct val="0"/>
        </a:spcAft>
        <a:defRPr sz="4060">
          <a:solidFill>
            <a:schemeClr val="tx1"/>
          </a:solidFill>
          <a:latin typeface="Arial" panose="020B0604020202020204" pitchFamily="34" charset="0"/>
        </a:defRPr>
      </a:lvl7pPr>
      <a:lvl8pPr marL="1266190" algn="ctr" defTabSz="422275" rtl="0" fontAlgn="base">
        <a:spcBef>
          <a:spcPct val="0"/>
        </a:spcBef>
        <a:spcAft>
          <a:spcPct val="0"/>
        </a:spcAft>
        <a:defRPr sz="4060">
          <a:solidFill>
            <a:schemeClr val="tx1"/>
          </a:solidFill>
          <a:latin typeface="Arial" panose="020B0604020202020204" pitchFamily="34" charset="0"/>
        </a:defRPr>
      </a:lvl8pPr>
      <a:lvl9pPr marL="1688465" algn="ctr" defTabSz="422275" rtl="0" fontAlgn="base">
        <a:spcBef>
          <a:spcPct val="0"/>
        </a:spcBef>
        <a:spcAft>
          <a:spcPct val="0"/>
        </a:spcAft>
        <a:defRPr sz="406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16230" indent="-316230" algn="l" defTabSz="4210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4210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4210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4210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4210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20925" indent="-210820" algn="l" defTabSz="422275" rtl="0" eaLnBrk="1" latinLnBrk="0" hangingPunct="1">
        <a:spcBef>
          <a:spcPct val="20000"/>
        </a:spcBef>
        <a:buFont typeface="Arial" panose="020B0604020202020204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0820" algn="l" defTabSz="422275" rtl="0" eaLnBrk="1" latinLnBrk="0" hangingPunct="1">
        <a:spcBef>
          <a:spcPct val="20000"/>
        </a:spcBef>
        <a:buFont typeface="Arial" panose="020B0604020202020204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7pPr>
      <a:lvl8pPr marL="3165475" indent="-210820" algn="l" defTabSz="422275" rtl="0" eaLnBrk="1" latinLnBrk="0" hangingPunct="1">
        <a:spcBef>
          <a:spcPct val="20000"/>
        </a:spcBef>
        <a:buFont typeface="Arial" panose="020B0604020202020204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8pPr>
      <a:lvl9pPr marL="3587115" indent="-210820" algn="l" defTabSz="422275" rtl="0" eaLnBrk="1" latinLnBrk="0" hangingPunct="1">
        <a:spcBef>
          <a:spcPct val="20000"/>
        </a:spcBef>
        <a:buFont typeface="Arial" panose="020B0604020202020204"/>
        <a:buChar char="•"/>
        <a:defRPr sz="1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27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1pPr>
      <a:lvl2pPr marL="422275" algn="l" defTabSz="42227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2pPr>
      <a:lvl3pPr marL="843915" algn="l" defTabSz="42227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90" algn="l" defTabSz="42227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4pPr>
      <a:lvl5pPr marL="1688465" algn="l" defTabSz="42227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5" algn="l" defTabSz="42227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6pPr>
      <a:lvl7pPr marL="2532380" algn="l" defTabSz="42227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7pPr>
      <a:lvl8pPr marL="2954020" algn="l" defTabSz="42227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8pPr>
      <a:lvl9pPr marL="3376295" algn="l" defTabSz="42227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34444" y="-5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97689" y="-6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V2030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975" y="6098192"/>
            <a:ext cx="713232" cy="406400"/>
          </a:xfrm>
          <a:prstGeom prst="rect">
            <a:avLst/>
          </a:prstGeom>
        </p:spPr>
      </p:pic>
      <p:sp>
        <p:nvSpPr>
          <p:cNvPr id="14" name="TextBox 1"/>
          <p:cNvSpPr txBox="1">
            <a:spLocks noChangeArrowheads="1"/>
          </p:cNvSpPr>
          <p:nvPr userDrawn="1"/>
        </p:nvSpPr>
        <p:spPr bwMode="auto">
          <a:xfrm>
            <a:off x="1521542" y="6211269"/>
            <a:ext cx="2209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MINISTRY OF EDUCATION</a:t>
            </a:r>
            <a:endParaRPr kumimoji="0" lang="en-GB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022646" y="6124592"/>
            <a:ext cx="2063955" cy="4540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CURRICULUM REFORMS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172200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489" y="6148387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542" y="6098192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finallogo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672" y="6139858"/>
            <a:ext cx="428743" cy="43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77" y="6081313"/>
            <a:ext cx="483630" cy="4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4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D1C2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34444" y="-5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97689" y="-6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V2030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975" y="6098192"/>
            <a:ext cx="713232" cy="406400"/>
          </a:xfrm>
          <a:prstGeom prst="rect">
            <a:avLst/>
          </a:prstGeom>
        </p:spPr>
      </p:pic>
      <p:sp>
        <p:nvSpPr>
          <p:cNvPr id="14" name="TextBox 1"/>
          <p:cNvSpPr txBox="1">
            <a:spLocks noChangeArrowheads="1"/>
          </p:cNvSpPr>
          <p:nvPr userDrawn="1"/>
        </p:nvSpPr>
        <p:spPr bwMode="auto">
          <a:xfrm>
            <a:off x="1521542" y="6211269"/>
            <a:ext cx="2209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MINISTRY OF EDUCATION</a:t>
            </a:r>
            <a:endParaRPr kumimoji="0" lang="en-GB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022646" y="6124592"/>
            <a:ext cx="2063955" cy="4540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CURRICULUM REFORMS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172200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489" y="6148387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542" y="6098192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finallogo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672" y="6139858"/>
            <a:ext cx="428743" cy="43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77" y="6081313"/>
            <a:ext cx="483630" cy="4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D1C2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34444" y="-5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97689" y="-6"/>
            <a:ext cx="1828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V2030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975" y="6098192"/>
            <a:ext cx="713232" cy="406400"/>
          </a:xfrm>
          <a:prstGeom prst="rect">
            <a:avLst/>
          </a:prstGeom>
        </p:spPr>
      </p:pic>
      <p:sp>
        <p:nvSpPr>
          <p:cNvPr id="14" name="TextBox 1"/>
          <p:cNvSpPr txBox="1">
            <a:spLocks noChangeArrowheads="1"/>
          </p:cNvSpPr>
          <p:nvPr userDrawn="1"/>
        </p:nvSpPr>
        <p:spPr bwMode="auto">
          <a:xfrm>
            <a:off x="1521542" y="6211269"/>
            <a:ext cx="2209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MINISTRY OF EDUCATION</a:t>
            </a:r>
            <a:endParaRPr kumimoji="0" lang="en-GB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022646" y="6124592"/>
            <a:ext cx="2063955" cy="4540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CURRICULUM REFORMS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172200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489" y="6148387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542" y="6098192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finallogo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672" y="6139858"/>
            <a:ext cx="428743" cy="43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77" y="6081313"/>
            <a:ext cx="483630" cy="4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D1C2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>
          <a:xfrm>
            <a:off x="0" y="384175"/>
            <a:ext cx="9144000" cy="1901825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br>
              <a:rPr lang="en-US" altLang="en-US" sz="4000" b="1" dirty="0">
                <a:solidFill>
                  <a:srgbClr val="8ADB4D"/>
                </a:solidFill>
              </a:rPr>
            </a:br>
            <a:r>
              <a:rPr lang="en-US" altLang="en-US" sz="4000" b="1" i="1" dirty="0"/>
              <a:t>ADULT LEARNING AND EFFECTIVE FACILITATION</a:t>
            </a:r>
            <a:br>
              <a:rPr lang="en-US" altLang="en-US" sz="4000" b="1" dirty="0">
                <a:solidFill>
                  <a:srgbClr val="8ADB4D"/>
                </a:solidFill>
              </a:rPr>
            </a:br>
            <a:br>
              <a:rPr lang="en-US" altLang="en-US" sz="4000" b="1" dirty="0">
                <a:solidFill>
                  <a:srgbClr val="8ADB4D"/>
                </a:solidFill>
              </a:rPr>
            </a:br>
            <a:endParaRPr lang="en-US" altLang="en-US" sz="4000" b="1" dirty="0">
              <a:solidFill>
                <a:srgbClr val="8ADB4D"/>
              </a:solidFill>
            </a:endParaRPr>
          </a:p>
        </p:txBody>
      </p:sp>
      <p:pic>
        <p:nvPicPr>
          <p:cNvPr id="717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5763"/>
            <a:ext cx="9144000" cy="154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23"/>
          <p:cNvPicPr>
            <a:picLocks noChangeAspect="1"/>
          </p:cNvPicPr>
          <p:nvPr/>
        </p:nvPicPr>
        <p:blipFill>
          <a:blip r:embed="rId4"/>
          <a:srcRect r="1193"/>
          <a:stretch>
            <a:fillRect/>
          </a:stretch>
        </p:blipFill>
        <p:spPr>
          <a:xfrm>
            <a:off x="0" y="6904038"/>
            <a:ext cx="9144000" cy="10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Free Professional team engaged in a collaborative boardroom meeting with a presentation in progress. Stock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26" y="6569009"/>
            <a:ext cx="1067674" cy="57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USE THIS KICD LOGO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248400"/>
            <a:ext cx="1752600" cy="83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/>
          <p:cNvPicPr>
            <a:picLocks noChangeAspect="1"/>
          </p:cNvPicPr>
          <p:nvPr/>
        </p:nvPicPr>
        <p:blipFill>
          <a:blip r:embed="rId2"/>
          <a:srcRect r="1193"/>
          <a:stretch>
            <a:fillRect/>
          </a:stretch>
        </p:blipFill>
        <p:spPr>
          <a:xfrm>
            <a:off x="0" y="6324600"/>
            <a:ext cx="9144000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Title 1"/>
          <p:cNvSpPr txBox="1"/>
          <p:nvPr/>
        </p:nvSpPr>
        <p:spPr bwMode="auto">
          <a:xfrm>
            <a:off x="228600" y="406400"/>
            <a:ext cx="8763000" cy="591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iandra GD" panose="020E0502030308020204" pitchFamily="34" charset="0"/>
                <a:ea typeface="+mn-ea"/>
                <a:cs typeface="Arial" panose="020B0604020202020204" pitchFamily="34" charset="0"/>
              </a:rPr>
              <a:t>QUALITIES OF A GOOD TRAINER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Arial" panose="020B0604020202020204" pitchFamily="34" charset="0"/>
              </a:rPr>
              <a:t>It requires training and continuous practice to be able to improve one’s training and facilitation skills.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Professionalism.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Carry out training with a high degree of confidence and maturity.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 Image of a teacher. Know self-dressing, collegiality, honesty, accountability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Adobe Heiti Std R" pitchFamily="34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Adobe Heiti Std R" pitchFamily="34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Effective communication skills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. Be able to transmit knowledge to the audience effectively, listening and speaking.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Adobe Heiti Std R" pitchFamily="34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Democratic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. Give trainees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 opportunity to talk freely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Adobe Heiti Std R" pitchFamily="34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Adobe Heiti Std R" pitchFamily="34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Results oriented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. Elements of tenacity should be emphasized in achieving goals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Adobe Heiti Std R" pitchFamily="34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Good organization skills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. Good organization helps you see through the entire process smoothly</a:t>
            </a:r>
          </a:p>
        </p:txBody>
      </p:sp>
      <p:pic>
        <p:nvPicPr>
          <p:cNvPr id="17415" name="Picture 7" descr="C:\Program Files (x86)\Microsoft Office\MEDIA\CAGCAT10\j030125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048000"/>
            <a:ext cx="1295400" cy="170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06" y="6307123"/>
            <a:ext cx="910194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USE THIS KICD LOGO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84" y="6172200"/>
            <a:ext cx="1664516" cy="70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/>
          </p:cNvPicPr>
          <p:nvPr/>
        </p:nvPicPr>
        <p:blipFill>
          <a:blip r:embed="rId2"/>
          <a:srcRect r="1193"/>
          <a:stretch>
            <a:fillRect/>
          </a:stretch>
        </p:blipFill>
        <p:spPr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Title 1"/>
          <p:cNvSpPr txBox="1"/>
          <p:nvPr/>
        </p:nvSpPr>
        <p:spPr bwMode="auto">
          <a:xfrm>
            <a:off x="76200" y="152400"/>
            <a:ext cx="8153400" cy="6172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iandra GD" panose="020E0502030308020204" pitchFamily="34" charset="0"/>
                <a:ea typeface="+mn-ea"/>
                <a:cs typeface="Arial" panose="020B0604020202020204" pitchFamily="34" charset="0"/>
              </a:rPr>
              <a:t>Facilitators we dread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The drill sergeant  -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acilitator who is rigidly stuck on the agenda and puts the clock above content.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Adobe Heiti Std R" pitchFamily="34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The guardian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the facilitators who makes certain that all conversation goes through him/her and not from participant to participant.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The know-it-all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this is the facilitator who always has the answer and does not allow the participant to generate their knowledge.-be comfortable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 with not knowing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The blabber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– the facilitator who loves the sound of his/her own voice-talks,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 talks and talks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The ice cube facilitator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He is distant, aloof and willing to personalize the experience.-unfriendly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The marathoner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 he piles activities upon one another, does not allow breaks and ignores the need of participants.  </a:t>
            </a:r>
          </a:p>
        </p:txBody>
      </p:sp>
      <p:pic>
        <p:nvPicPr>
          <p:cNvPr id="18439" name="Picture 7" descr="C:\Program Files (x86)\Microsoft Office\MEDIA\CAGCAT10\j030125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429000"/>
            <a:ext cx="1143000" cy="170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14114"/>
            <a:ext cx="910194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USE THIS KICD LOGO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"/>
            <a:ext cx="1333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/>
          <p:cNvPicPr>
            <a:picLocks noChangeAspect="1"/>
          </p:cNvPicPr>
          <p:nvPr/>
        </p:nvPicPr>
        <p:blipFill>
          <a:blip r:embed="rId2"/>
          <a:srcRect r="1193"/>
          <a:stretch>
            <a:fillRect/>
          </a:stretch>
        </p:blipFill>
        <p:spPr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Slide Number Placeholder 5"/>
          <p:cNvSpPr txBox="1"/>
          <p:nvPr/>
        </p:nvSpPr>
        <p:spPr>
          <a:xfrm>
            <a:off x="447675" y="6523038"/>
            <a:ext cx="327025" cy="157162"/>
          </a:xfrm>
          <a:prstGeom prst="rect">
            <a:avLst/>
          </a:prstGeom>
          <a:noFill/>
          <a:ln w="9525">
            <a:noFill/>
          </a:ln>
        </p:spPr>
        <p:txBody>
          <a:bodyPr lIns="99551" tIns="49775" rIns="99551" bIns="49775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97205"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59595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Title 1"/>
          <p:cNvSpPr txBox="1"/>
          <p:nvPr/>
        </p:nvSpPr>
        <p:spPr>
          <a:xfrm>
            <a:off x="228600" y="914400"/>
            <a:ext cx="8382000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Maiandra GD" panose="020E0502030308020204" pitchFamily="34" charset="0"/>
                <a:cs typeface="Arial" panose="020B0604020202020204" pitchFamily="34" charset="0"/>
              </a:rPr>
              <a:t>Facilitators we dread cont</a:t>
            </a:r>
            <a:r>
              <a:rPr lang="en-US" altLang="en-US" b="1" dirty="0">
                <a:latin typeface="Maiandra GD" panose="020E0502030308020204" pitchFamily="34" charset="0"/>
                <a:ea typeface="Arial" panose="020B0604020202020204" pitchFamily="34" charset="0"/>
              </a:rPr>
              <a:t>…</a:t>
            </a:r>
            <a:endParaRPr lang="en-US" altLang="en-US" b="1" dirty="0"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ct val="0"/>
              </a:spcBef>
              <a:buFontTx/>
              <a:buAutoNum type="arabicPeriod" startAt="7"/>
            </a:pPr>
            <a:r>
              <a:rPr lang="en-US" altLang="en-US" sz="2400" b="1" dirty="0">
                <a:latin typeface="Maiandra GD" panose="020E0502030308020204" pitchFamily="34" charset="0"/>
                <a:ea typeface="Adobe Heiti Std R"/>
              </a:rPr>
              <a:t>The parrot</a:t>
            </a:r>
            <a:r>
              <a:rPr lang="en-US" altLang="en-US" sz="2400" dirty="0">
                <a:latin typeface="Maiandra GD" panose="020E0502030308020204" pitchFamily="34" charset="0"/>
                <a:ea typeface="Adobe Heiti Std R"/>
              </a:rPr>
              <a:t>- he/she relentlessly repeats 	himself/herself and	summarizes the obvious</a:t>
            </a:r>
          </a:p>
          <a:p>
            <a:pPr marL="0" lvl="0" indent="0" algn="just">
              <a:spcBef>
                <a:spcPct val="0"/>
              </a:spcBef>
              <a:buNone/>
            </a:pPr>
            <a:endParaRPr lang="en-US" altLang="en-US" sz="2400" dirty="0">
              <a:latin typeface="Maiandra GD" panose="020E0502030308020204" pitchFamily="34" charset="0"/>
              <a:ea typeface="Adobe Heiti Std R"/>
            </a:endParaRPr>
          </a:p>
          <a:p>
            <a:pPr marL="457200" lvl="0" indent="-457200" algn="just">
              <a:spcBef>
                <a:spcPct val="0"/>
              </a:spcBef>
              <a:buFontTx/>
              <a:buAutoNum type="arabicPeriod" startAt="8"/>
            </a:pPr>
            <a:r>
              <a:rPr lang="en-US" altLang="en-US" sz="2400" b="1" dirty="0">
                <a:latin typeface="Maiandra GD" panose="020E0502030308020204" pitchFamily="34" charset="0"/>
                <a:ea typeface="Adobe Heiti Std R"/>
              </a:rPr>
              <a:t>The passenger </a:t>
            </a:r>
            <a:r>
              <a:rPr lang="en-US" altLang="en-US" sz="2400" dirty="0">
                <a:latin typeface="Maiandra GD" panose="020E0502030308020204" pitchFamily="34" charset="0"/>
                <a:ea typeface="Adobe Heiti Std R"/>
              </a:rPr>
              <a:t>– (s)he lets people talk for too long	 and gives up the reigns of facilitation (losses 		control); just passing time</a:t>
            </a:r>
          </a:p>
          <a:p>
            <a:pPr marL="0" lvl="0" indent="0" algn="just">
              <a:spcBef>
                <a:spcPct val="0"/>
              </a:spcBef>
              <a:buNone/>
            </a:pPr>
            <a:endParaRPr lang="en-US" altLang="en-US" sz="2400" dirty="0">
              <a:latin typeface="Maiandra GD" panose="020E0502030308020204" pitchFamily="34" charset="0"/>
              <a:ea typeface="Adobe Heiti Std R"/>
            </a:endParaRPr>
          </a:p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Maiandra GD" panose="020E0502030308020204" pitchFamily="34" charset="0"/>
                <a:ea typeface="Adobe Heiti Std R"/>
              </a:rPr>
              <a:t>9.	The storyteller </a:t>
            </a:r>
            <a:r>
              <a:rPr lang="en-US" altLang="en-US" sz="2400" dirty="0">
                <a:latin typeface="Maiandra GD" panose="020E0502030308020204" pitchFamily="34" charset="0"/>
                <a:ea typeface="Adobe Heiti Std R"/>
              </a:rPr>
              <a:t>– tells far too many story without 	getting to the content </a:t>
            </a:r>
          </a:p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Maiandra GD" panose="020E0502030308020204" pitchFamily="34" charset="0"/>
                <a:ea typeface="Adobe Heiti Std R"/>
              </a:rPr>
              <a:t>			</a:t>
            </a:r>
          </a:p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Maiandra GD" panose="020E0502030308020204" pitchFamily="34" charset="0"/>
                <a:ea typeface="Adobe Heiti Std R"/>
              </a:rPr>
              <a:t>10.	The center-piece </a:t>
            </a:r>
            <a:r>
              <a:rPr lang="en-US" altLang="en-US" sz="2400" dirty="0">
                <a:latin typeface="Maiandra GD" panose="020E0502030308020204" pitchFamily="34" charset="0"/>
                <a:ea typeface="Adobe Heiti Std R"/>
              </a:rPr>
              <a:t>– makes themselves the real 	content of the workshop. –avoid talking too 	much 	about yourself</a:t>
            </a:r>
          </a:p>
        </p:txBody>
      </p:sp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03" y="6296025"/>
            <a:ext cx="910194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USE THIS KICD LOGO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9428" y="-13982"/>
            <a:ext cx="1464572" cy="86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aiandra GD" panose="020E0502030308020204" pitchFamily="34" charset="0"/>
                <a:cs typeface="Arial" panose="020B0604020202020204" pitchFamily="34" charset="0"/>
              </a:rPr>
              <a:t>Facilitators we dread cont.</a:t>
            </a:r>
            <a:br>
              <a:rPr lang="en-US" b="1" dirty="0">
                <a:latin typeface="Maiandra GD" panose="020E0502030308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11 . Overly Critical Facilitators- </a:t>
            </a:r>
            <a:r>
              <a:rPr lang="en-US" sz="2800" dirty="0"/>
              <a:t>negative feedback, lack of  encouragement, discouraging</a:t>
            </a:r>
          </a:p>
          <a:p>
            <a:pPr marL="0" indent="0">
              <a:buNone/>
            </a:pPr>
            <a:r>
              <a:rPr lang="en-US" sz="2800" b="1" dirty="0"/>
              <a:t>12</a:t>
            </a:r>
            <a:r>
              <a:rPr lang="en-US" sz="2800" dirty="0"/>
              <a:t>.</a:t>
            </a:r>
            <a:r>
              <a:rPr lang="en-US" b="1" dirty="0"/>
              <a:t> </a:t>
            </a:r>
            <a:r>
              <a:rPr lang="en-US" sz="2800" b="1" dirty="0"/>
              <a:t>Monotonous Facilitators- </a:t>
            </a:r>
            <a:r>
              <a:rPr lang="en-US" sz="2800" dirty="0"/>
              <a:t>dull delivery, lack of interaction</a:t>
            </a:r>
          </a:p>
          <a:p>
            <a:pPr marL="0" indent="0">
              <a:buNone/>
            </a:pPr>
            <a:r>
              <a:rPr lang="en-US" sz="2800" b="1" dirty="0"/>
              <a:t>13.</a:t>
            </a:r>
            <a:r>
              <a:rPr lang="en-US" b="1" dirty="0"/>
              <a:t> </a:t>
            </a:r>
            <a:r>
              <a:rPr lang="en-US" sz="2800" b="1" dirty="0"/>
              <a:t>Overly Authoritative Facilitators-</a:t>
            </a:r>
            <a:r>
              <a:rPr lang="en-US" sz="2800" dirty="0"/>
              <a:t>Intimidating Presence,</a:t>
            </a:r>
            <a:r>
              <a:rPr lang="en-US" dirty="0"/>
              <a:t> </a:t>
            </a:r>
            <a:r>
              <a:rPr lang="en-US" sz="2800" dirty="0"/>
              <a:t>Lack of Flexibility, unapproachable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Activity 3.</a:t>
            </a:r>
          </a:p>
          <a:p>
            <a:pPr marL="400050" lvl="1" indent="0">
              <a:buNone/>
            </a:pPr>
            <a:r>
              <a:rPr lang="en-US" b="1" dirty="0"/>
              <a:t>Share any experiences about a facilitator you dreaded. Why did you dread the facilitator?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58820"/>
            <a:ext cx="9144000" cy="699180"/>
          </a:xfrm>
          <a:prstGeom prst="rect">
            <a:avLst/>
          </a:prstGeom>
          <a:solidFill>
            <a:srgbClr val="DCB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58820"/>
            <a:ext cx="1066800" cy="6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USE THIS KICD LOGO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58820"/>
            <a:ext cx="1588316" cy="7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67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b="1" dirty="0">
                <a:ea typeface="Adobe Heiti Std R"/>
              </a:rPr>
              <a:t>Useful Tips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287963"/>
          </a:xfrm>
          <a:ln/>
        </p:spPr>
        <p:txBody>
          <a:bodyPr vert="horz" wrap="square" lIns="91440" tIns="45720" rIns="91440" bIns="45720" anchor="t" anchorCtr="0"/>
          <a:lstStyle/>
          <a:p>
            <a:pPr algn="just">
              <a:buNone/>
            </a:pPr>
            <a:r>
              <a:rPr lang="en-US" altLang="en-US" sz="2800" b="1" dirty="0">
                <a:latin typeface="Maiandra GD" panose="020E0502030308020204" pitchFamily="34" charset="0"/>
              </a:rPr>
              <a:t>Remember that you will be training adult participants:</a:t>
            </a:r>
          </a:p>
          <a:p>
            <a:pPr algn="just"/>
            <a:r>
              <a:rPr lang="en-US" altLang="en-US" sz="2800" dirty="0">
                <a:latin typeface="Maiandra GD" panose="020E0502030308020204" pitchFamily="34" charset="0"/>
              </a:rPr>
              <a:t>Define your core message- </a:t>
            </a:r>
            <a:r>
              <a:rPr lang="en-US" alt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Inspiring, shift mindset</a:t>
            </a:r>
          </a:p>
          <a:p>
            <a:pPr algn="just"/>
            <a:r>
              <a:rPr lang="en-US" alt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Understand the participants</a:t>
            </a:r>
            <a:r>
              <a:rPr lang="en-US" altLang="en-US" sz="2800" dirty="0">
                <a:latin typeface="Maiandra GD" panose="020E0502030308020204" pitchFamily="34" charset="0"/>
              </a:rPr>
              <a:t>-needs, knowledge, pain points, beliefs, open to change?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Be Prepared</a:t>
            </a:r>
            <a:r>
              <a:rPr lang="en-US" sz="2800" dirty="0"/>
              <a:t>-content, technical setup, resources</a:t>
            </a:r>
            <a:endParaRPr lang="en-US" altLang="en-US" sz="2800" dirty="0">
              <a:latin typeface="Maiandra GD" panose="020E0502030308020204" pitchFamily="34" charset="0"/>
            </a:endParaRPr>
          </a:p>
          <a:p>
            <a:pPr algn="just"/>
            <a:r>
              <a:rPr lang="en-US" altLang="en-US" sz="2800" dirty="0">
                <a:latin typeface="Maiandra GD" panose="020E0502030308020204" pitchFamily="34" charset="0"/>
              </a:rPr>
              <a:t>Enforce positive and </a:t>
            </a:r>
            <a:r>
              <a:rPr lang="en-US" alt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respectful interaction</a:t>
            </a:r>
          </a:p>
          <a:p>
            <a:pPr algn="just"/>
            <a:r>
              <a:rPr lang="en-US" altLang="en-US" sz="2800" dirty="0">
                <a:latin typeface="Maiandra GD" panose="020E0502030308020204" pitchFamily="34" charset="0"/>
              </a:rPr>
              <a:t>Maintain a balance of content and process</a:t>
            </a:r>
          </a:p>
          <a:p>
            <a:pPr algn="just"/>
            <a:r>
              <a:rPr lang="en-US" altLang="en-US" sz="2800" dirty="0">
                <a:latin typeface="Maiandra GD" panose="020E0502030308020204" pitchFamily="34" charset="0"/>
              </a:rPr>
              <a:t>Offer </a:t>
            </a:r>
            <a:r>
              <a:rPr lang="en-US" alt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encouragement</a:t>
            </a:r>
            <a:r>
              <a:rPr lang="en-US" altLang="en-US" sz="2800" dirty="0">
                <a:latin typeface="Maiandra GD" panose="020E0502030308020204" pitchFamily="34" charset="0"/>
              </a:rPr>
              <a:t>, praise, and recognition</a:t>
            </a:r>
          </a:p>
          <a:p>
            <a:pPr algn="just"/>
            <a:r>
              <a:rPr lang="en-US" altLang="en-US" sz="2800" dirty="0">
                <a:latin typeface="Maiandra GD" panose="020E0502030308020204" pitchFamily="34" charset="0"/>
              </a:rPr>
              <a:t>Communicate clearly- speak, body language, </a:t>
            </a:r>
            <a:r>
              <a:rPr lang="en-US" alt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eye contact,</a:t>
            </a:r>
            <a:r>
              <a:rPr lang="en-US" altLang="en-US" sz="2800" dirty="0">
                <a:latin typeface="Maiandra GD" panose="020E0502030308020204" pitchFamily="34" charset="0"/>
              </a:rPr>
              <a:t> gestures, use of space. </a:t>
            </a:r>
          </a:p>
          <a:p>
            <a:pPr algn="just"/>
            <a:r>
              <a:rPr lang="en-US" altLang="en-US" sz="2800" dirty="0">
                <a:latin typeface="Maiandra GD" panose="020E0502030308020204" pitchFamily="34" charset="0"/>
              </a:rPr>
              <a:t>Be </a:t>
            </a:r>
            <a:r>
              <a:rPr lang="en-US" alt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positive, enthusiastic</a:t>
            </a:r>
            <a:r>
              <a:rPr lang="en-US" altLang="en-US" sz="2800" dirty="0">
                <a:latin typeface="Maiandra GD" panose="020E0502030308020204" pitchFamily="34" charset="0"/>
              </a:rPr>
              <a:t>, and focused etiquette</a:t>
            </a:r>
          </a:p>
          <a:p>
            <a:pPr algn="just" eaLnBrk="1" hangingPunct="1">
              <a:lnSpc>
                <a:spcPct val="150000"/>
              </a:lnSpc>
              <a:buNone/>
            </a:pPr>
            <a:r>
              <a:rPr lang="en-US" altLang="en-US" sz="2800" dirty="0">
                <a:latin typeface="Maiandra GD" panose="020E0502030308020204" pitchFamily="34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buNone/>
            </a:pPr>
            <a:endParaRPr lang="en-US" altLang="en-US" sz="2800" b="1" dirty="0">
              <a:latin typeface="Maiandra GD" panose="020E0502030308020204" pitchFamily="34" charset="0"/>
            </a:endParaRPr>
          </a:p>
        </p:txBody>
      </p:sp>
      <p:sp>
        <p:nvSpPr>
          <p:cNvPr id="20484" name="Slide Number Placeholder 4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14</a:t>
            </a:fld>
            <a:endParaRPr lang="en-US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DCB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03" y="6348940"/>
            <a:ext cx="910194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USE THIS KICD LOGO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4" y="6248400"/>
            <a:ext cx="1752600" cy="6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3600" b="1" dirty="0">
                <a:ea typeface="Adobe Heiti Std R"/>
              </a:rPr>
              <a:t>Useful Tips</a:t>
            </a:r>
            <a:endParaRPr lang="en-US" altLang="en-US" sz="3600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  <a:ln/>
        </p:spPr>
        <p:txBody>
          <a:bodyPr vert="horz" wrap="square" lIns="91440" tIns="45720" rIns="91440" bIns="45720" anchor="t" anchorCtr="0"/>
          <a:lstStyle/>
          <a:p>
            <a:endParaRPr lang="en-US" altLang="en-US" sz="2800" dirty="0">
              <a:latin typeface="Maiandra GD" panose="020E0502030308020204" pitchFamily="34" charset="0"/>
            </a:endParaRPr>
          </a:p>
          <a:p>
            <a:r>
              <a:rPr lang="en-US" sz="2800" dirty="0"/>
              <a:t>Maintain </a:t>
            </a:r>
            <a:r>
              <a:rPr lang="en-US" sz="2800" dirty="0">
                <a:solidFill>
                  <a:srgbClr val="FF0000"/>
                </a:solidFill>
              </a:rPr>
              <a:t>a Positive Attitude</a:t>
            </a:r>
            <a:r>
              <a:rPr lang="en-US" sz="2800" dirty="0"/>
              <a:t>-confidence and encouragement consistently</a:t>
            </a:r>
            <a:endParaRPr lang="en-US" altLang="en-US" sz="2800" dirty="0">
              <a:latin typeface="Maiandra GD" panose="020E0502030308020204" pitchFamily="34" charset="0"/>
            </a:endParaRPr>
          </a:p>
          <a:p>
            <a:r>
              <a:rPr lang="en-US" altLang="en-US" sz="2800" dirty="0">
                <a:latin typeface="Maiandra GD" panose="020E0502030308020204" pitchFamily="34" charset="0"/>
              </a:rPr>
              <a:t>Ask open-ended questions and listen carefully</a:t>
            </a:r>
          </a:p>
          <a:p>
            <a:r>
              <a:rPr lang="en-US" alt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Trust your participants </a:t>
            </a:r>
            <a:r>
              <a:rPr lang="en-US" altLang="en-US" sz="2800" dirty="0">
                <a:latin typeface="Maiandra GD" panose="020E0502030308020204" pitchFamily="34" charset="0"/>
              </a:rPr>
              <a:t>to have good ideas</a:t>
            </a:r>
          </a:p>
          <a:p>
            <a:r>
              <a:rPr lang="en-US" altLang="en-US" sz="2800" dirty="0">
                <a:latin typeface="Maiandra GD" panose="020E0502030308020204" pitchFamily="34" charset="0"/>
              </a:rPr>
              <a:t>Keep participation balanced-engage all</a:t>
            </a:r>
          </a:p>
          <a:p>
            <a:r>
              <a:rPr lang="en-US" sz="2800" dirty="0"/>
              <a:t>Practice </a:t>
            </a:r>
            <a:r>
              <a:rPr lang="en-US" sz="2800" dirty="0">
                <a:solidFill>
                  <a:srgbClr val="FF0000"/>
                </a:solidFill>
              </a:rPr>
              <a:t>Active Listening- </a:t>
            </a:r>
            <a:r>
              <a:rPr lang="en-US" sz="2800" dirty="0"/>
              <a:t>feedback,  flexible</a:t>
            </a:r>
            <a:endParaRPr lang="en-US" altLang="en-US" sz="2800" dirty="0">
              <a:latin typeface="Maiandra GD" panose="020E0502030308020204" pitchFamily="34" charset="0"/>
            </a:endParaRPr>
          </a:p>
          <a:p>
            <a:r>
              <a:rPr lang="en-US" altLang="en-US" sz="2800" dirty="0">
                <a:latin typeface="Maiandra GD" panose="020E0502030308020204" pitchFamily="34" charset="0"/>
              </a:rPr>
              <a:t>Have </a:t>
            </a:r>
            <a:r>
              <a:rPr lang="en-US" alt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a sense of humour</a:t>
            </a:r>
            <a:r>
              <a:rPr lang="en-US" altLang="en-US" sz="2800" dirty="0">
                <a:latin typeface="Maiandra GD" panose="020E0502030308020204" pitchFamily="34" charset="0"/>
              </a:rPr>
              <a:t>. Sense of closure or a call to action. </a:t>
            </a:r>
          </a:p>
          <a:p>
            <a:r>
              <a:rPr lang="en-US" altLang="en-US" sz="2800" dirty="0">
                <a:latin typeface="Maiandra GD" panose="020E0502030308020204" pitchFamily="34" charset="0"/>
              </a:rPr>
              <a:t>Go beyond facilitation and </a:t>
            </a:r>
            <a:r>
              <a:rPr lang="en-US" alt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touch the learner.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DCB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03" y="6348940"/>
            <a:ext cx="910194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USE THIS KICD LOGO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4" y="6126163"/>
            <a:ext cx="1588316" cy="7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/>
              <a:t>Structure your presentations- </a:t>
            </a:r>
            <a:r>
              <a:rPr lang="en-US" dirty="0">
                <a:solidFill>
                  <a:srgbClr val="FF0000"/>
                </a:solidFill>
              </a:rPr>
              <a:t>Hook</a:t>
            </a:r>
            <a:r>
              <a:rPr lang="en-US" dirty="0"/>
              <a:t> –surprise facts, personal story, KIQs, deal with negativity, </a:t>
            </a:r>
            <a:r>
              <a:rPr lang="en-US" dirty="0">
                <a:solidFill>
                  <a:srgbClr val="FF0000"/>
                </a:solidFill>
              </a:rPr>
              <a:t>motivation, growth mindset</a:t>
            </a:r>
          </a:p>
          <a:p>
            <a:r>
              <a:rPr lang="en-US" dirty="0"/>
              <a:t>Design visuals-</a:t>
            </a:r>
            <a:r>
              <a:rPr lang="en-US" dirty="0">
                <a:solidFill>
                  <a:srgbClr val="FF0000"/>
                </a:solidFill>
              </a:rPr>
              <a:t>inspire</a:t>
            </a:r>
            <a:r>
              <a:rPr lang="en-US" dirty="0"/>
              <a:t>, evoke emotions, videos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persuasive techniques</a:t>
            </a:r>
            <a:r>
              <a:rPr lang="en-US" dirty="0"/>
              <a:t>-story telling, Rhetorical questions, statistics, repetition</a:t>
            </a:r>
          </a:p>
          <a:p>
            <a:r>
              <a:rPr lang="en-US" dirty="0"/>
              <a:t>Engage the audience emotionally</a:t>
            </a:r>
          </a:p>
          <a:p>
            <a:r>
              <a:rPr lang="en-US" dirty="0"/>
              <a:t>End with memorable close.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DCB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03" y="6348940"/>
            <a:ext cx="910194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USE THIS KICD LOGO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4" y="6126163"/>
            <a:ext cx="1512116" cy="7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4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o alternative text description for th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0"/>
            <a:ext cx="8754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7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alternative text description for th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9" y="1"/>
            <a:ext cx="8141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4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599"/>
            <a:ext cx="9144000" cy="179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13"/>
          <p:cNvPicPr>
            <a:picLocks noChangeAspect="1"/>
          </p:cNvPicPr>
          <p:nvPr/>
        </p:nvPicPr>
        <p:blipFill>
          <a:blip r:embed="rId3"/>
          <a:srcRect r="1193"/>
          <a:stretch>
            <a:fillRect/>
          </a:stretch>
        </p:blipFill>
        <p:spPr>
          <a:xfrm>
            <a:off x="0" y="6075363"/>
            <a:ext cx="9144000" cy="51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Content Placeholder 25"/>
          <p:cNvSpPr txBox="1"/>
          <p:nvPr/>
        </p:nvSpPr>
        <p:spPr bwMode="auto">
          <a:xfrm>
            <a:off x="304800" y="762000"/>
            <a:ext cx="8305800" cy="381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222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Arial" panose="020B0604020202020204" pitchFamily="34" charset="0"/>
              </a:rPr>
              <a:t>The late Geoffrey Griffins- “Education for a free man”</a:t>
            </a:r>
          </a:p>
          <a:p>
            <a:pPr lvl="0" algn="ctr" defTabSz="422275"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prstClr val="black"/>
                </a:solidFill>
                <a:latin typeface="Maiandra GD" panose="020E0502030308020204" pitchFamily="34" charset="0"/>
              </a:rPr>
              <a:t>20 June 2005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iandra GD" panose="020E0502030308020204" pitchFamily="34" charset="0"/>
              <a:ea typeface="+mn-ea"/>
              <a:cs typeface="Arial" panose="020B0604020202020204" pitchFamily="34" charset="0"/>
            </a:endParaRPr>
          </a:p>
          <a:p>
            <a:pPr lvl="0" algn="ctr" defTabSz="422275" eaLnBrk="1" hangingPunct="1">
              <a:spcBef>
                <a:spcPct val="20000"/>
              </a:spcBef>
              <a:defRPr/>
            </a:pPr>
            <a:r>
              <a:rPr lang="en-US" altLang="en-US" sz="2800" b="1" dirty="0">
                <a:solidFill>
                  <a:prstClr val="black"/>
                </a:solidFill>
                <a:latin typeface="Maiandra GD" panose="020E0502030308020204" pitchFamily="34" charset="0"/>
              </a:rPr>
              <a:t>Let us  educate our teachers /learners to be independent thinkers</a:t>
            </a:r>
          </a:p>
        </p:txBody>
      </p:sp>
      <p:pic>
        <p:nvPicPr>
          <p:cNvPr id="6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62210"/>
            <a:ext cx="1066800" cy="5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USE THIS KICD LOGO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5862211"/>
            <a:ext cx="1752600" cy="7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Key inquiry questions- Pair.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1.  </a:t>
            </a:r>
            <a:r>
              <a:rPr lang="en-US" dirty="0"/>
              <a:t>What are the qualities of an effective facilitator/ master trainer?</a:t>
            </a:r>
          </a:p>
          <a:p>
            <a:pPr marL="0" indent="0">
              <a:buNone/>
            </a:pPr>
            <a:r>
              <a:rPr lang="en-US" dirty="0"/>
              <a:t>2.  What can you do to improve your facilitation skills?</a:t>
            </a:r>
          </a:p>
          <a:p>
            <a:pPr marL="0" indent="0">
              <a:buNone/>
            </a:pPr>
            <a:r>
              <a:rPr lang="en-US" b="1" dirty="0"/>
              <a:t>     “Pedagogy of the oppressed”</a:t>
            </a:r>
          </a:p>
          <a:p>
            <a:pPr marL="0" indent="0">
              <a:buNone/>
            </a:pPr>
            <a:r>
              <a:rPr lang="en-US" b="1" dirty="0"/>
              <a:t>Lecture method, dictating notes….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33891"/>
            <a:ext cx="9144000" cy="549275"/>
          </a:xfrm>
          <a:prstGeom prst="rect">
            <a:avLst/>
          </a:prstGeom>
          <a:solidFill>
            <a:srgbClr val="DCB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335988"/>
            <a:ext cx="1066800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USE THIS KICD LOGO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1752600" cy="83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64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F90B-1995-286D-F1ED-E5B0AF23D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35D67-3191-3406-FB39-73187B97C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prstClr val="black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Thank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5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ED1C24"/>
                </a:solidFill>
                <a:latin typeface="Calibri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38491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None/>
            </a:pPr>
            <a:r>
              <a:rPr lang="en-US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Teachers need to Re engineer themselves.</a:t>
            </a:r>
          </a:p>
          <a:p>
            <a:pPr lvl="0" eaLnBrk="1" fontAlgn="auto" hangingPunct="1">
              <a:spcAft>
                <a:spcPts val="0"/>
              </a:spcAft>
              <a:buNone/>
            </a:pPr>
            <a:r>
              <a:rPr lang="en-US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Re engineering involves changing two things</a:t>
            </a:r>
          </a:p>
          <a:p>
            <a:pPr lvl="0" eaLnBrk="1" fontAlgn="auto" hangingPunct="1">
              <a:spcAft>
                <a:spcPts val="0"/>
              </a:spcAft>
            </a:pPr>
            <a:r>
              <a:rPr lang="en-US" altLang="en-US" b="1" dirty="0">
                <a:solidFill>
                  <a:srgbClr val="4F81BD"/>
                </a:solidFill>
                <a:latin typeface="Calibri"/>
              </a:rPr>
              <a:t>Rethinking your MODELS of reality (beliefs)</a:t>
            </a:r>
          </a:p>
          <a:p>
            <a:pPr lvl="0" eaLnBrk="1" fontAlgn="auto" hangingPunct="1">
              <a:spcAft>
                <a:spcPts val="0"/>
              </a:spcAft>
            </a:pPr>
            <a:r>
              <a:rPr lang="en-US" altLang="en-US" b="1" dirty="0">
                <a:solidFill>
                  <a:srgbClr val="4F81BD"/>
                </a:solidFill>
                <a:latin typeface="Calibri"/>
              </a:rPr>
              <a:t>Improving SYSTEMS for living.</a:t>
            </a:r>
            <a:r>
              <a:rPr lang="en-US" altLang="en-US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US" altLang="en-US" b="1" dirty="0">
                <a:solidFill>
                  <a:srgbClr val="4F81BD"/>
                </a:solidFill>
                <a:latin typeface="Calibri"/>
              </a:rPr>
              <a:t>(daily habits)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en-US" altLang="en-US" b="1" dirty="0">
              <a:solidFill>
                <a:srgbClr val="FF0000"/>
              </a:solidFill>
              <a:latin typeface="Calibri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Calibri"/>
              </a:rPr>
              <a:t>Activity 2. Discuss the common  beliefs that may affect what happens in the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33891"/>
            <a:ext cx="9144000" cy="549275"/>
          </a:xfrm>
          <a:prstGeom prst="rect">
            <a:avLst/>
          </a:prstGeom>
          <a:solidFill>
            <a:srgbClr val="DCB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335988"/>
            <a:ext cx="1066800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USE THIS KICD LOGO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292" y="6248400"/>
            <a:ext cx="1752600" cy="65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69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en-US" altLang="en-US" sz="3200" b="1" dirty="0">
                <a:ea typeface="Adobe Heiti Std R"/>
              </a:rPr>
              <a:t>Introduction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  <a:ln/>
        </p:spPr>
        <p:txBody>
          <a:bodyPr vert="horz" wrap="square" lIns="91440" tIns="45720" rIns="91440" bIns="45720" anchor="t" anchorCtr="0"/>
          <a:lstStyle/>
          <a:p>
            <a:pPr algn="just"/>
            <a:r>
              <a:rPr lang="en-US" altLang="en-US" sz="2800" dirty="0">
                <a:latin typeface="Maiandra GD" panose="020E0502030308020204" pitchFamily="34" charset="0"/>
              </a:rPr>
              <a:t>Adults are a special category of learners; they have special </a:t>
            </a:r>
            <a:r>
              <a:rPr lang="en-US" alt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traits and needs. </a:t>
            </a:r>
            <a:r>
              <a:rPr lang="en-US" altLang="en-US" sz="2800" dirty="0">
                <a:latin typeface="Maiandra GD" panose="020E0502030308020204" pitchFamily="34" charset="0"/>
              </a:rPr>
              <a:t>Adults want to know why they need to learn something. </a:t>
            </a:r>
          </a:p>
          <a:p>
            <a:pPr algn="just"/>
            <a:r>
              <a:rPr lang="en-US" alt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They may ask: ‘Why do I need to know this? or ‘Why is this important</a:t>
            </a:r>
            <a:r>
              <a:rPr lang="en-US" altLang="en-US" sz="2800" dirty="0">
                <a:latin typeface="Maiandra GD" panose="020E0502030308020204" pitchFamily="34" charset="0"/>
              </a:rPr>
              <a:t>?’ Adults want to understand the value. </a:t>
            </a:r>
          </a:p>
          <a:p>
            <a:pPr algn="just"/>
            <a:r>
              <a:rPr lang="en-US" altLang="en-US" sz="2800" dirty="0">
                <a:latin typeface="Maiandra GD" panose="020E0502030308020204" pitchFamily="34" charset="0"/>
              </a:rPr>
              <a:t>Adults are autonomous and self-directed; Facilitators should allow the participants to assume responsibility for presentations and group leadership when working in groups.  </a:t>
            </a:r>
          </a:p>
          <a:p>
            <a:pPr algn="just">
              <a:buNone/>
            </a:pPr>
            <a:endParaRPr lang="en-US" altLang="en-US" sz="2800" b="1" dirty="0">
              <a:latin typeface="Maiandra GD" panose="020E0502030308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58820"/>
            <a:ext cx="9144000" cy="699180"/>
          </a:xfrm>
          <a:prstGeom prst="rect">
            <a:avLst/>
          </a:prstGeom>
          <a:solidFill>
            <a:srgbClr val="DCB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06" y="6158821"/>
            <a:ext cx="986394" cy="6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USE THIS KICD LOGO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4" y="6158820"/>
            <a:ext cx="1752600" cy="71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noProof="0" dirty="0"/>
              <a:t>The iceberg principle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600200"/>
            <a:ext cx="8917730" cy="5121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219" name="Slide Number Placeholder 4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0DB2DC-4C9A-4742-B13C-FB6460FD3503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9220" name="Content Placeholder 3" descr="Iceber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3000"/>
            <a:ext cx="4241218" cy="557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11" descr="Iceberg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665" y="1219201"/>
            <a:ext cx="4572000" cy="378346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2" name="Rectangle 7"/>
          <p:cNvSpPr/>
          <p:nvPr/>
        </p:nvSpPr>
        <p:spPr>
          <a:xfrm>
            <a:off x="4343399" y="4994275"/>
            <a:ext cx="4571999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10% OF </a:t>
            </a:r>
            <a:r>
              <a:rPr lang="en-US" altLang="en-US" sz="1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ICEBERG IS VISIBLE. THE REMAINING 90% IS BELOW SEA LEVEL </a:t>
            </a:r>
          </a:p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the 90% of things you can’t see directly in your learner 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03" y="6308725"/>
            <a:ext cx="910194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USE THIS KICD LOGO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4" y="-25441"/>
            <a:ext cx="1752600" cy="93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Application to Facilitation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243" name="Picture 2" descr="http://image.slidesharecdn.com/competency-modelling-1232164098781335-1/95/slide-17-728.jpg?123216416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93838"/>
            <a:ext cx="8458200" cy="5287962"/>
          </a:xfrm>
          <a:ln/>
        </p:spPr>
      </p:pic>
      <p:pic>
        <p:nvPicPr>
          <p:cNvPr id="4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324600"/>
            <a:ext cx="1064697" cy="5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USE THIS KICD LOGO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4" y="6248400"/>
            <a:ext cx="1752600" cy="6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Act. 3.What is to Transform?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557213" indent="-214313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857250" indent="-1714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200150" indent="-1714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1543050" indent="-1714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1885950" indent="-17145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228850" indent="-17145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2571750" indent="-17145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2914650" indent="-17145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67A9F-CC15-4748-A626-D66B4F450ED6}" type="datetime1">
              <a:rPr kumimoji="0" lang="en-US" altLang="en-US" sz="7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8/3/2025</a:t>
            </a:fld>
            <a:endParaRPr kumimoji="0" lang="en-US" alt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ill Sans MT" panose="020B0502020104020203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557213" indent="-214313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857250" indent="-1714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200150" indent="-1714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1543050" indent="-1714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1885950" indent="-17145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228850" indent="-17145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2571750" indent="-17145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2914650" indent="-17145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ill Sans MT" panose="020B0502020104020203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1749" name="Picture 2" descr="Image result for images of a caterpillar turning into a butterf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8724491" cy="4724400"/>
          </a:xfrm>
        </p:spPr>
      </p:pic>
      <p:pic>
        <p:nvPicPr>
          <p:cNvPr id="31750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680" y="6127618"/>
            <a:ext cx="910194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98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/>
          <p:cNvPicPr>
            <a:picLocks noChangeAspect="1"/>
          </p:cNvPicPr>
          <p:nvPr/>
        </p:nvPicPr>
        <p:blipFill>
          <a:blip r:embed="rId2"/>
          <a:srcRect r="1193"/>
          <a:stretch>
            <a:fillRect/>
          </a:stretch>
        </p:blipFill>
        <p:spPr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Slide Number Placeholder 5"/>
          <p:cNvSpPr txBox="1"/>
          <p:nvPr/>
        </p:nvSpPr>
        <p:spPr>
          <a:xfrm>
            <a:off x="447675" y="6523038"/>
            <a:ext cx="327025" cy="157162"/>
          </a:xfrm>
          <a:prstGeom prst="rect">
            <a:avLst/>
          </a:prstGeom>
          <a:noFill/>
          <a:ln w="9525">
            <a:noFill/>
          </a:ln>
        </p:spPr>
        <p:txBody>
          <a:bodyPr lIns="99551" tIns="49775" rIns="99551" bIns="49775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97205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altLang="en-US" sz="1000" dirty="0">
              <a:solidFill>
                <a:srgbClr val="59595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Title 1"/>
          <p:cNvSpPr txBox="1"/>
          <p:nvPr/>
        </p:nvSpPr>
        <p:spPr>
          <a:xfrm>
            <a:off x="774700" y="1255713"/>
            <a:ext cx="7175500" cy="1470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latin typeface="Agency FB" panose="020B0503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0" name="Subtitle 2"/>
          <p:cNvSpPr txBox="1"/>
          <p:nvPr/>
        </p:nvSpPr>
        <p:spPr>
          <a:xfrm>
            <a:off x="1522413" y="2725738"/>
            <a:ext cx="6545262" cy="876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/>
            <a:endParaRPr lang="en-US" altLang="en-US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lvl="0" indent="-342900" eaLnBrk="1" hangingPunct="1"/>
            <a:endParaRPr lang="en-US" altLang="en-US" dirty="0">
              <a:latin typeface="Agency FB" panose="020B0503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700" y="228600"/>
            <a:ext cx="7407275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85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Arial" panose="020B0604020202020204" pitchFamily="34" charset="0"/>
              </a:rPr>
              <a:t>PRINCIPLES OF ADULT LEARNING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Times New Roman" panose="02020603050405020304" pitchFamily="18" charset="0"/>
              </a:rPr>
              <a:t>Adults are autonomous and self-directed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Times New Roman" panose="02020603050405020304" pitchFamily="18" charset="0"/>
              </a:rPr>
              <a:t>.                                              Trainees/participants should be allowed to assume responsibilities for presentations and group discussion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are problem/issue centred-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talk be around issues or problems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Adobe Heiti Std R" pitchFamily="34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Adobe Heiti Std R" pitchFamily="34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Times New Roman" panose="02020603050405020304" pitchFamily="18" charset="0"/>
              </a:rPr>
              <a:t>Adults are goal oriented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Times New Roman" panose="02020603050405020304" pitchFamily="18" charset="0"/>
              </a:rPr>
              <a:t>.                                                                                                                   The objectives should be outlined to the trainees, they appreciate organization and clearly defined elements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Adobe Heiti Std R" pitchFamily="34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Times New Roman" panose="02020603050405020304" pitchFamily="18" charset="0"/>
              </a:rPr>
              <a:t>Adults are practical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Times New Roman" panose="02020603050405020304" pitchFamily="18" charset="0"/>
              </a:rPr>
              <a:t>The trainees/participants should be told how the lesson is useful to them in a practical perspective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Adobe Heiti Std R" pitchFamily="34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Times New Roman" panose="02020603050405020304" pitchFamily="18" charset="0"/>
              </a:rPr>
              <a:t>5) Adults should be treated as equa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Times New Roman" panose="02020603050405020304" pitchFamily="18" charset="0"/>
              </a:rPr>
              <a:t>ls.                                                         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anose="020E0502030308020204" pitchFamily="34" charset="0"/>
                <a:ea typeface="Adobe Heiti Std R" pitchFamily="34" charset="-128"/>
                <a:cs typeface="Times New Roman" panose="02020603050405020304" pitchFamily="18" charset="0"/>
              </a:rPr>
              <a:t>They should be allowed to express their opinions freely.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anose="020E0502030308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2" name="Rectangle 2"/>
          <p:cNvSpPr/>
          <p:nvPr/>
        </p:nvSpPr>
        <p:spPr>
          <a:xfrm>
            <a:off x="611188" y="3449638"/>
            <a:ext cx="7794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60" name="Picture 1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018" y="3101714"/>
            <a:ext cx="1657737" cy="1254124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0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81" y="6296024"/>
            <a:ext cx="910194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USE THIS KICD LOGO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575"/>
            <a:ext cx="1524000" cy="82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en-US" altLang="en-US" sz="4000" b="1" dirty="0">
                <a:ea typeface="Adobe Heiti Std R"/>
              </a:rPr>
              <a:t>Principles Of Adult Learning cont..</a:t>
            </a:r>
            <a:endParaRPr lang="en-US" altLang="en-US" sz="40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  <a:ln/>
        </p:spPr>
        <p:txBody>
          <a:bodyPr vert="horz" wrap="square" lIns="91440" tIns="45720" rIns="91440" bIns="45720" anchor="t" anchorCtr="0"/>
          <a:lstStyle/>
          <a:p>
            <a:pPr algn="just"/>
            <a:r>
              <a:rPr lang="en-US" altLang="en-US" sz="2800" dirty="0">
                <a:latin typeface="Maiandra GD" panose="020E0502030308020204" pitchFamily="34" charset="0"/>
              </a:rPr>
              <a:t>Make sure your adult participants </a:t>
            </a:r>
            <a:r>
              <a:rPr lang="en-US" altLang="en-US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understand “Why” </a:t>
            </a:r>
            <a:r>
              <a:rPr lang="en-US" altLang="en-US" sz="2800" dirty="0">
                <a:latin typeface="Maiandra GD" panose="020E0502030308020204" pitchFamily="34" charset="0"/>
              </a:rPr>
              <a:t>- why each thing you teach them is an important part of the learning and their work</a:t>
            </a:r>
          </a:p>
          <a:p>
            <a:pPr algn="just"/>
            <a:r>
              <a:rPr lang="en-US" altLang="en-US" sz="2800" dirty="0">
                <a:latin typeface="Maiandra GD" panose="020E0502030308020204" pitchFamily="34" charset="0"/>
              </a:rPr>
              <a:t>Allow your participants to </a:t>
            </a:r>
            <a:r>
              <a:rPr lang="en-US" altLang="en-US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experience</a:t>
            </a:r>
            <a:r>
              <a:rPr lang="en-US" altLang="en-US" sz="2800" dirty="0">
                <a:latin typeface="Maiandra GD" panose="020E0502030308020204" pitchFamily="34" charset="0"/>
              </a:rPr>
              <a:t> what they’re learning - activities that get your participants involved makes the learning experiential</a:t>
            </a:r>
            <a:endParaRPr lang="en-US" altLang="en-US" sz="2800" b="1" dirty="0">
              <a:latin typeface="Maiandra GD" panose="020E0502030308020204" pitchFamily="34" charset="0"/>
            </a:endParaRPr>
          </a:p>
          <a:p>
            <a:pPr algn="just"/>
            <a:r>
              <a:rPr lang="en-US" altLang="en-US" sz="2800" dirty="0">
                <a:latin typeface="Maiandra GD" panose="020E0502030308020204" pitchFamily="34" charset="0"/>
              </a:rPr>
              <a:t>Encourage your adult participants - </a:t>
            </a:r>
            <a:r>
              <a:rPr lang="en-US" altLang="en-US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inspire confidence and passion in another person</a:t>
            </a:r>
          </a:p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Maiandra GD" panose="020E0502030308020204" pitchFamily="34" charset="0"/>
              </a:rPr>
              <a:t>define our core message- how inspiring? Shift in mindset, drive behavioral change.</a:t>
            </a:r>
          </a:p>
          <a:p>
            <a:pPr algn="just">
              <a:buNone/>
            </a:pPr>
            <a:endParaRPr lang="en-US" altLang="en-US" sz="2800" dirty="0">
              <a:latin typeface="Maiandra GD" panose="020E0502030308020204" pitchFamily="34" charset="0"/>
            </a:endParaRP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kern="1200" dirty="0">
                <a:solidFill>
                  <a:srgbClr val="898989"/>
                </a:solidFill>
                <a:latin typeface="+mn-lt"/>
                <a:ea typeface="+mn-ea"/>
                <a:cs typeface="Arial" panose="020B0604020202020204" pitchFamily="34" charset="0"/>
              </a:rPr>
              <a:t>9</a:t>
            </a:fld>
            <a:endParaRPr lang="en-US" altLang="en-US" sz="1200" kern="1200" dirty="0">
              <a:solidFill>
                <a:srgbClr val="898989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96000"/>
            <a:ext cx="9144000" cy="699180"/>
          </a:xfrm>
          <a:prstGeom prst="rect">
            <a:avLst/>
          </a:prstGeom>
          <a:solidFill>
            <a:srgbClr val="DCB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34" y="6180665"/>
            <a:ext cx="910194" cy="5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USE THIS KICD LOGO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4" y="6096000"/>
            <a:ext cx="1588316" cy="78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1016</Words>
  <Application>Microsoft Office PowerPoint</Application>
  <PresentationFormat>On-screen Show (4:3)</PresentationFormat>
  <Paragraphs>109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Heiti Std R</vt:lpstr>
      <vt:lpstr>Agency FB</vt:lpstr>
      <vt:lpstr>Arial</vt:lpstr>
      <vt:lpstr>Calibri</vt:lpstr>
      <vt:lpstr>Candara</vt:lpstr>
      <vt:lpstr>Georgia</vt:lpstr>
      <vt:lpstr>Gill Sans MT</vt:lpstr>
      <vt:lpstr>Maiandra GD</vt:lpstr>
      <vt:lpstr>Times New Roman</vt:lpstr>
      <vt:lpstr>Office Theme</vt:lpstr>
      <vt:lpstr>1_Office Theme</vt:lpstr>
      <vt:lpstr>2_Office Theme</vt:lpstr>
      <vt:lpstr>3_Office Theme</vt:lpstr>
      <vt:lpstr>4_Office Theme</vt:lpstr>
      <vt:lpstr> ADULT LEARNING AND EFFECTIVE FACILITATION  </vt:lpstr>
      <vt:lpstr>Key inquiry questions- Pair.</vt:lpstr>
      <vt:lpstr>Introduction</vt:lpstr>
      <vt:lpstr>Introduction</vt:lpstr>
      <vt:lpstr>The iceberg principle</vt:lpstr>
      <vt:lpstr>Application to Facilitation</vt:lpstr>
      <vt:lpstr>Act. 3.What is to Transform?</vt:lpstr>
      <vt:lpstr>PowerPoint Presentation</vt:lpstr>
      <vt:lpstr>Principles Of Adult Learning cont..</vt:lpstr>
      <vt:lpstr>PowerPoint Presentation</vt:lpstr>
      <vt:lpstr>PowerPoint Presentation</vt:lpstr>
      <vt:lpstr>PowerPoint Presentation</vt:lpstr>
      <vt:lpstr>Facilitators we dread cont. </vt:lpstr>
      <vt:lpstr>Useful Tips</vt:lpstr>
      <vt:lpstr>Useful Tips</vt:lpstr>
      <vt:lpstr>Tips cont.</vt:lpstr>
      <vt:lpstr>PowerPoint Presentation</vt:lpstr>
      <vt:lpstr>PowerPoint Presentation</vt:lpstr>
      <vt:lpstr>PowerPoint Presentation</vt:lpstr>
      <vt:lpstr>The 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mathira</dc:creator>
  <cp:lastModifiedBy>Grace Gatundu</cp:lastModifiedBy>
  <cp:revision>401</cp:revision>
  <dcterms:created xsi:type="dcterms:W3CDTF">2016-01-11T07:44:23Z</dcterms:created>
  <dcterms:modified xsi:type="dcterms:W3CDTF">2025-08-03T07:04:11Z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F94F445B416F4DA3BD2F882A22635C93</vt:lpwstr>
  </property>
  <property fmtid="{D5CDD505-2E9C-101B-9397-08002B2CF9AE}" pid="3" name="KSOProductBuildVer">
    <vt:lpwstr>1033-11.2.0.11537</vt:lpwstr>
  </property>
</Properties>
</file>